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81" r:id="rId4"/>
    <p:sldId id="282" r:id="rId5"/>
    <p:sldId id="283" r:id="rId6"/>
    <p:sldId id="259" r:id="rId7"/>
    <p:sldId id="273" r:id="rId8"/>
    <p:sldId id="274" r:id="rId9"/>
    <p:sldId id="275" r:id="rId10"/>
    <p:sldId id="279" r:id="rId11"/>
    <p:sldId id="277" r:id="rId12"/>
    <p:sldId id="278" r:id="rId13"/>
    <p:sldId id="264" r:id="rId14"/>
    <p:sldId id="284" r:id="rId15"/>
    <p:sldId id="288" r:id="rId16"/>
    <p:sldId id="289" r:id="rId17"/>
    <p:sldId id="28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70E65-6A79-477B-8A53-338A8590DAB3}" v="345" dt="2020-02-25T20:00:29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8" autoAdjust="0"/>
    <p:restoredTop sz="81459" autoAdjust="0"/>
  </p:normalViewPr>
  <p:slideViewPr>
    <p:cSldViewPr snapToGrid="0">
      <p:cViewPr varScale="1">
        <p:scale>
          <a:sx n="53" d="100"/>
          <a:sy n="53" d="100"/>
        </p:scale>
        <p:origin x="1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B8BC9-D4B6-4A58-B941-1292CFD9AEF6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1D60-8A73-432C-ACCF-1BFE1AA73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Waqar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PAM2020</a:t>
            </a:r>
          </a:p>
          <a:p>
            <a:r>
              <a:rPr lang="en-US" dirty="0"/>
              <a:t>Co-authors</a:t>
            </a:r>
          </a:p>
          <a:p>
            <a:r>
              <a:rPr lang="en-US" dirty="0"/>
              <a:t>This work part of larger </a:t>
            </a:r>
            <a:r>
              <a:rPr lang="en-US" dirty="0" err="1"/>
              <a:t>cspeed</a:t>
            </a:r>
            <a:r>
              <a:rPr lang="en-US" dirty="0"/>
              <a:t> group. Universities</a:t>
            </a:r>
          </a:p>
          <a:p>
            <a:endParaRPr lang="en-US" dirty="0"/>
          </a:p>
          <a:p>
            <a:r>
              <a:rPr lang="en-US" dirty="0"/>
              <a:t>Why important</a:t>
            </a:r>
          </a:p>
          <a:p>
            <a:endParaRPr lang="en-US" dirty="0"/>
          </a:p>
          <a:p>
            <a:r>
              <a:rPr lang="en-US" dirty="0"/>
              <a:t>Let’s understand the actors and how it works</a:t>
            </a:r>
          </a:p>
          <a:p>
            <a:r>
              <a:rPr lang="en-US" dirty="0"/>
              <a:t>Simplified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2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distances are higher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 be anycast. We can’t be sure that it’s not. But RTTs suggest that it’s not anycast</a:t>
            </a:r>
          </a:p>
          <a:p>
            <a:endParaRPr lang="en-US" dirty="0"/>
          </a:p>
          <a:p>
            <a:r>
              <a:rPr lang="en-US" dirty="0"/>
              <a:t>Change graphs into roundtrips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 and RUB don’t support TLS 1.3 and lose</a:t>
            </a:r>
          </a:p>
          <a:p>
            <a:endParaRPr lang="en-US" dirty="0"/>
          </a:p>
          <a:p>
            <a:r>
              <a:rPr lang="en-US" dirty="0"/>
              <a:t>TTFB contains within it the exchange-side auctions</a:t>
            </a:r>
          </a:p>
          <a:p>
            <a:r>
              <a:rPr lang="en-US" dirty="0"/>
              <a:t>TTFB is one RTT plus server processing</a:t>
            </a:r>
          </a:p>
          <a:p>
            <a:r>
              <a:rPr lang="en-US" dirty="0"/>
              <a:t>It seems that Criteo does not spend any network time on getting bids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4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work did not do real user measurements</a:t>
            </a:r>
          </a:p>
          <a:p>
            <a:r>
              <a:rPr lang="en-US" dirty="0"/>
              <a:t>Latency from one vantage point</a:t>
            </a:r>
          </a:p>
          <a:p>
            <a:r>
              <a:rPr lang="en-US" dirty="0"/>
              <a:t>No real revenue data</a:t>
            </a:r>
          </a:p>
          <a:p>
            <a:r>
              <a:rPr lang="en-US" dirty="0"/>
              <a:t>No breakdown of latency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 auctions like Criteo does</a:t>
            </a:r>
          </a:p>
          <a:p>
            <a:endParaRPr lang="en-US" dirty="0"/>
          </a:p>
          <a:p>
            <a:r>
              <a:rPr lang="en-US" dirty="0"/>
              <a:t>Block tracking, allow ads</a:t>
            </a:r>
          </a:p>
          <a:p>
            <a:r>
              <a:rPr lang="en-US" dirty="0"/>
              <a:t>Send targeting selected info from browser</a:t>
            </a:r>
          </a:p>
          <a:p>
            <a:r>
              <a:rPr lang="en-US" dirty="0"/>
              <a:t>These ideas have appeared before but there is someone at the center. Like Brave.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5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timeout</a:t>
            </a:r>
          </a:p>
          <a:p>
            <a:r>
              <a:rPr lang="en-US" dirty="0"/>
              <a:t>And auction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1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timeout</a:t>
            </a:r>
          </a:p>
          <a:p>
            <a:r>
              <a:rPr lang="en-US" dirty="0"/>
              <a:t>And auction duration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javasceript</a:t>
            </a:r>
            <a:r>
              <a:rPr lang="en-US" dirty="0"/>
              <a:t> in flight</a:t>
            </a:r>
          </a:p>
          <a:p>
            <a:r>
              <a:rPr lang="en-US" dirty="0" err="1"/>
              <a:t>Sho</a:t>
            </a:r>
            <a:r>
              <a:rPr lang="en-US" dirty="0"/>
              <a:t> multiple </a:t>
            </a:r>
            <a:r>
              <a:rPr lang="en-US" dirty="0" err="1"/>
              <a:t>excahnges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8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into two slides</a:t>
            </a:r>
          </a:p>
          <a:p>
            <a:r>
              <a:rPr lang="en-US" dirty="0"/>
              <a:t>Google controls which exchanges explain point 1</a:t>
            </a:r>
          </a:p>
          <a:p>
            <a:endParaRPr lang="en-US" dirty="0"/>
          </a:p>
          <a:p>
            <a:r>
              <a:rPr lang="en-US" dirty="0"/>
              <a:t>Slide 2</a:t>
            </a:r>
          </a:p>
          <a:p>
            <a:r>
              <a:rPr lang="en-US" dirty="0"/>
              <a:t>Put a quote from previous work</a:t>
            </a:r>
          </a:p>
          <a:p>
            <a:r>
              <a:rPr lang="en-US" dirty="0"/>
              <a:t>Why there is latency and not fundamental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2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and dataset available</a:t>
            </a:r>
          </a:p>
          <a:p>
            <a:endParaRPr lang="en-US" dirty="0"/>
          </a:p>
          <a:p>
            <a:r>
              <a:rPr lang="en-US" dirty="0"/>
              <a:t>Cannot differentiate one user’s visit from others’</a:t>
            </a:r>
          </a:p>
          <a:p>
            <a:r>
              <a:rPr lang="en-US" dirty="0"/>
              <a:t>No unique ID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from US. Rest mostly from Europe. India, Canada, Turkey among notable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3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255 ad exchanges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Perhaps all bids are roughly the same</a:t>
            </a:r>
          </a:p>
          <a:p>
            <a:r>
              <a:rPr lang="en-US" dirty="0"/>
              <a:t>So it doesn’t matter much if you contact more exchanges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90% data in 8 exchange range</a:t>
            </a:r>
          </a:p>
          <a:p>
            <a:endParaRPr lang="en-US" dirty="0"/>
          </a:p>
          <a:p>
            <a:r>
              <a:rPr lang="en-US" dirty="0"/>
              <a:t>It’s a very rough correlation, but there does seem to be one</a:t>
            </a:r>
          </a:p>
          <a:p>
            <a:r>
              <a:rPr lang="en-US" dirty="0"/>
              <a:t>Delay is known to cause drop in ecommerce</a:t>
            </a:r>
          </a:p>
          <a:p>
            <a:r>
              <a:rPr lang="en-US" dirty="0"/>
              <a:t>Search click through is also reduced if delayed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1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that 90% bids and CPM arrive within 1 second, yet publishers set timeouts of 3 seconds.</a:t>
            </a:r>
          </a:p>
          <a:p>
            <a:r>
              <a:rPr lang="en-US" dirty="0"/>
              <a:t>Publishers could shorten the timeouts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Bid requests are supposed to be asynchronous. Some implementations are buggy and synchronous</a:t>
            </a:r>
          </a:p>
          <a:p>
            <a:r>
              <a:rPr lang="en-US" dirty="0"/>
              <a:t>Waste everybody’s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TTFB is: one RTT + server processing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what other graph labels are</a:t>
            </a:r>
          </a:p>
          <a:p>
            <a:r>
              <a:rPr lang="en-US" dirty="0"/>
              <a:t>38% in the mean. Because most auctions are below 400 mark where TTFB dominates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TLS 1.3 is one RTT less than 1.2.</a:t>
            </a:r>
          </a:p>
          <a:p>
            <a:endParaRPr lang="en-US" dirty="0"/>
          </a:p>
          <a:p>
            <a:r>
              <a:rPr lang="en-US" dirty="0"/>
              <a:t>TCP Fast Open. Explain disabling by Linux, Mac and Windows clients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51D60-8A73-432C-ACCF-1BFE1AA731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E0E3-6652-416F-B2B9-E07F06571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4577B-CA18-47D8-93BE-CD943DAE8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7D048-462F-4463-A500-B475FB09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2393-0C9F-344D-A77F-8A408C6D27D1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0CE64-2015-4BC2-9A3C-F9FDEC0A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F4B8-2600-4738-A958-452149D2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4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0CDE-4EDA-4729-ABFC-2641EA5D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B9598-4D58-410E-BF79-474CDC30E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5B6E-806B-4748-9957-8E540906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139D-EF03-744A-A4F0-D911D085FA22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861E7-05D3-4445-B228-35271B73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C2FB0-2603-4475-A71D-72D2308F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B610C-339A-4EAD-9CF9-5DF96E4D9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A1567-E049-43E3-A0B8-95D139BD6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06925-6E29-4DF4-9A0F-2E7C3202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607B3-6BAC-6B4B-ABDD-98B988335163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8575-9C23-41BE-B3E6-603DE46F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769B7-CB1B-4B1F-9861-B6D3EEFF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5311-D4E9-459B-8774-339B9988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677-50FC-4BC0-B88B-5ACEADEA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CC97-DF7F-4F57-989D-CA9C1D6B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93B8-CEAC-CA43-AFD1-7B0DD22FC0DA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A7B8-4911-45F3-90F5-58C301B4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CC197-2D30-4B23-A1E0-77427E35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2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3A4-3610-4D08-86B3-6B20E091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F1F72-951F-466E-92C6-1F0E68AD5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D6AB8-6B32-4755-BF29-2395A7CD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B931-A21D-5041-A73A-133A044A1CCC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EA494-CA51-4EBB-9312-54D15D69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29A43-C014-4AF2-992D-2AB59429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E1FC-2F76-4F1E-88FE-BF4FE02E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4BA1-6E51-48DE-B0F6-ABE8112E9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CA67-8F5A-40E5-81B7-AEFBB3C4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3E012-DC99-434C-AC15-E9F6DE43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997D-30D0-7444-995F-EFA161AC6896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23942-D9FA-4274-820F-BD0C4F0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03802-75EC-4DBD-BA77-CE18FF67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0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C3CD-3966-46A9-8E0C-67AFE169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0C533-853F-4F57-9717-A8A53CB69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E5702-89CA-4EFB-8991-04C11F0CA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39F03-B302-460F-922E-5628BFFFC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A883D-9AF4-4766-A1B2-BB66D0553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CF9A4-2326-42D4-BDAD-6FC3522B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8FA0-760F-D14C-A686-3FA3AAA011CB}" type="datetime1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0C811-6197-42D5-B1F1-28F3030C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F69CD-FBA6-4DCD-A51F-39883322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3004-0988-45AB-B9B6-0CCAF825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EDB8-EE07-4572-8778-60F4F3CC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1E4C-97BD-0841-892D-4A4A2EEDEC1D}" type="datetime1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DD0EB-19CF-4BE6-87BE-6A15CB87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896C1-F288-4AE0-9D25-0340A18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02306-B76E-409E-8C77-F3D7874C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1FF7-4A93-DC41-BBCE-ECDB96FAF36F}" type="datetime1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F485-8EC4-455E-B64C-94D41344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6017B-25B9-40A0-8021-7B84F628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AFF0-3FE5-44F2-92E1-D3B3CB6B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0B5-E1BA-4685-AB80-5A732D05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6FCB7-63EB-438A-880F-42B233CDF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255A7-66CB-4B17-94F0-CF6A23356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8E42-68E2-104B-9D98-080E18A496A1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71EEF-A00E-4A96-B703-525A45D8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B1117-19D8-4748-B0B0-B385538D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8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210-D0DE-4BD9-B396-A65E9977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1A9CB-FE68-4F26-A1F9-6389C9130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1B638-28D9-4E2E-9079-D9AA0EBF6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C6E9-92B3-4E91-8957-EABF3C04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AE1-8748-FD44-A6B2-0C9224DD8B71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25CAD-CAFA-4FF6-B64D-AB68B9FD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29221-BD4A-426B-9D5C-D29089BE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A71D3-A1D8-4D08-8CD2-172C48E9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85E0D-1044-4923-B913-9A7820FE9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37484-47CE-4974-9CCB-762FD2C25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DB748-1F3B-8941-94A3-5223FD7A8FC6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1336-C78D-4D0D-8B84-04C36CFCE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BEF5B-8815-48CC-96FE-A50DFCFE2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EA53C-E6DD-42FD-806F-45D18D4E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6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6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2.m4a"/><Relationship Id="rId7" Type="http://schemas.openxmlformats.org/officeDocument/2006/relationships/image" Target="../media/image22.png"/><Relationship Id="rId2" Type="http://schemas.openxmlformats.org/officeDocument/2006/relationships/audi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2" Type="http://schemas.openxmlformats.org/officeDocument/2006/relationships/audi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hyperlink" Target="https://myadprice.github.io/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7.m4a"/><Relationship Id="rId7" Type="http://schemas.openxmlformats.org/officeDocument/2006/relationships/image" Target="../media/image14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8.m4a"/><Relationship Id="rId7" Type="http://schemas.openxmlformats.org/officeDocument/2006/relationships/image" Target="../media/image16.png"/><Relationship Id="rId2" Type="http://schemas.openxmlformats.org/officeDocument/2006/relationships/audi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9.m4a"/><Relationship Id="rId7" Type="http://schemas.openxmlformats.org/officeDocument/2006/relationships/image" Target="../media/image18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1E4D9-F126-4DAB-B681-DB769FBA1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3419"/>
            <a:ext cx="9144000" cy="70503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HelveticaNeue Thin" pitchFamily="2" charset="0"/>
                <a:ea typeface="Helvetica Neue Light" panose="02000403000000020004" pitchFamily="2" charset="0"/>
              </a:rPr>
              <a:t>Untangling Header Bidding Lore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1607-D851-43C0-B754-5FA5611F2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0331"/>
            <a:ext cx="9144000" cy="609212"/>
          </a:xfrm>
        </p:spPr>
        <p:txBody>
          <a:bodyPr>
            <a:normAutofit/>
          </a:bodyPr>
          <a:lstStyle/>
          <a:p>
            <a:r>
              <a:rPr lang="en-US" sz="2800" dirty="0"/>
              <a:t>Some myths, some truths, and some hope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B09E7E-E464-4DA9-9A0B-64C067E90A97}"/>
              </a:ext>
            </a:extLst>
          </p:cNvPr>
          <p:cNvGrpSpPr/>
          <p:nvPr/>
        </p:nvGrpSpPr>
        <p:grpSpPr>
          <a:xfrm>
            <a:off x="985488" y="5994613"/>
            <a:ext cx="10221023" cy="611175"/>
            <a:chOff x="794906" y="5836672"/>
            <a:chExt cx="10221023" cy="611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A9F089-4A2D-456C-BDDC-A318C2590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906" y="5838635"/>
              <a:ext cx="1375640" cy="609212"/>
            </a:xfrm>
            <a:prstGeom prst="rect">
              <a:avLst/>
            </a:prstGeom>
          </p:spPr>
        </p:pic>
        <p:pic>
          <p:nvPicPr>
            <p:cNvPr id="7" name="Picture 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1A7C90AC-7835-4797-AC4D-0B7592FBB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037" y="5838635"/>
              <a:ext cx="2225128" cy="609212"/>
            </a:xfrm>
            <a:prstGeom prst="rect">
              <a:avLst/>
            </a:prstGeom>
          </p:spPr>
        </p:pic>
        <p:pic>
          <p:nvPicPr>
            <p:cNvPr id="9" name="Picture 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AD12E9EF-8D98-4114-9670-345B9A1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656" y="5959141"/>
              <a:ext cx="2212656" cy="368200"/>
            </a:xfrm>
            <a:prstGeom prst="rect">
              <a:avLst/>
            </a:prstGeom>
          </p:spPr>
        </p:pic>
        <p:pic>
          <p:nvPicPr>
            <p:cNvPr id="11" name="Picture 10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6D83C856-5862-4C21-AE4A-EA2CD043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803" y="5955215"/>
              <a:ext cx="2295524" cy="372126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259E8BF3-4D08-4E02-B562-5A55BB58F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8" y="5836672"/>
              <a:ext cx="1410111" cy="609212"/>
            </a:xfrm>
            <a:prstGeom prst="rect">
              <a:avLst/>
            </a:prstGeom>
          </p:spPr>
        </p:pic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1C8871E8-EF13-4DFF-8D56-D3F504C01DE0}"/>
              </a:ext>
            </a:extLst>
          </p:cNvPr>
          <p:cNvSpPr txBox="1">
            <a:spLocks/>
          </p:cNvSpPr>
          <p:nvPr/>
        </p:nvSpPr>
        <p:spPr>
          <a:xfrm>
            <a:off x="991081" y="4710765"/>
            <a:ext cx="9144000" cy="60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Waqar Aqeel</a:t>
            </a:r>
            <a:r>
              <a:rPr lang="en-US" sz="1800" dirty="0"/>
              <a:t>, </a:t>
            </a:r>
            <a:r>
              <a:rPr lang="en-US" sz="1800" dirty="0" err="1"/>
              <a:t>Debopam</a:t>
            </a:r>
            <a:r>
              <a:rPr lang="en-US" sz="1800" dirty="0"/>
              <a:t> </a:t>
            </a:r>
            <a:r>
              <a:rPr lang="en-US" sz="1800" dirty="0" err="1"/>
              <a:t>Bhattacherjee</a:t>
            </a:r>
            <a:r>
              <a:rPr lang="en-US" sz="1800" dirty="0"/>
              <a:t>, Balakrishnan Chandrasekaran, Philip Brighten Godfrey, Gregory Laughlin, Bruce M. Maggs, and Ankit Singla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4E0AD-4747-5D42-A5A4-741EAFC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</a:t>
            </a:fld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62D728D-C4E3-8B4E-A828-C6069C27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3"/>
    </mc:Choice>
    <mc:Fallback xmlns="">
      <p:transition spd="slow" advTm="26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Latency Breakdown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8F20E-0AE3-45A3-8E9B-E1D11D4E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5" y="2711029"/>
            <a:ext cx="4291345" cy="25805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65618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60% requests made on pre-existing, persistent connections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median duration is 230 </a:t>
            </a:r>
            <a:r>
              <a:rPr lang="en-US" sz="2000" dirty="0" err="1">
                <a:latin typeface="Avenir Next" panose="020B0503020202020204" pitchFamily="34" charset="0"/>
              </a:rPr>
              <a:t>ms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Time To First Byte (TTFB) dominates</a:t>
            </a:r>
          </a:p>
          <a:p>
            <a:pPr lvl="1"/>
            <a:endParaRPr lang="en-US" sz="20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For the 40% non-persistent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median duration is 352 ms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TCP and TLS handshakes are 38% in the mean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Lack of support for low-RTT protocols. TLS 1.3 (11.4%), QUIC (6.6%), TCP Fast Open (76% but tricky)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E086D-152B-6449-A75C-8A2FD69F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10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487A88-C93B-654B-952D-DF45986730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6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96"/>
    </mc:Choice>
    <mc:Fallback xmlns="">
      <p:transition spd="slow" advTm="15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Exchange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49CEBB-2887-4975-ACC9-E4BC51608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5" y="2713889"/>
            <a:ext cx="4291345" cy="257480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Distributed deployments: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Index Exchange (IND): 88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Rubicon (RUB): 20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(AOL): 20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Criteo (CRT): 20</a:t>
            </a:r>
          </a:p>
          <a:p>
            <a:pPr lvl="1"/>
            <a:endParaRPr lang="en-US" sz="20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Sometimes bad routing by ad exchanges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Large RTTs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Large variation in RTTs for users in the same city against one exchange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DFD24-D0CB-1545-944F-DBBE945A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11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686489-25D2-7442-A0B4-21C8632193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4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02"/>
    </mc:Choice>
    <mc:Fallback xmlns="">
      <p:transition spd="slow" advTm="8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Exchange Infrastructure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8F20E-0AE3-45A3-8E9B-E1D11D4E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4" y="4001294"/>
            <a:ext cx="4291345" cy="2580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49CEBB-2887-4975-ACC9-E4BC51608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4" y="1420764"/>
            <a:ext cx="4291345" cy="258052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CRT, AOL gain in handshake time by supporting TLS 1.3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TTFB dominates for most auctions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CRT has huge advantage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IND suffers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Unknown reasons, no visibility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1FE4C-4095-2246-9722-F9EF1969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F898C4-A952-BE40-9B50-3F065CEDC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601.310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1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00"/>
    </mc:Choice>
    <mc:Fallback xmlns="">
      <p:transition spd="slow" advTm="8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C140-16E8-42D2-B226-6AD1A4C4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8243-5D03-47AA-A5CD-BBF60BEA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The revenue-latency tradeoff is valid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Inefficiencies at the implementation and infrastructure levels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Exchange-side auctions can be optimized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Low RTT protocols and enhancements should be adopted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Header bidding latency is not a fundamental problem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</a:endParaRPr>
          </a:p>
          <a:p>
            <a:pPr marL="0" indent="0" algn="ctr">
              <a:buNone/>
            </a:pPr>
            <a:r>
              <a:rPr lang="en-US" sz="1800" dirty="0">
                <a:latin typeface="Avenir Next" panose="020B0503020202020204" pitchFamily="34" charset="0"/>
              </a:rPr>
              <a:t>Published at the Passive and Active Measurements Conference 2020</a:t>
            </a:r>
          </a:p>
          <a:p>
            <a:pPr marL="0" indent="0" algn="ctr">
              <a:buNone/>
            </a:pPr>
            <a:r>
              <a:rPr lang="en-US" sz="1800" dirty="0">
                <a:latin typeface="Avenir Next" panose="020B0503020202020204" pitchFamily="34" charset="0"/>
              </a:rPr>
              <a:t>Won Best Dataset Award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C0065-BA5B-3445-BEEF-037DB767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86FEC32-AC9A-0445-9492-BBBD1C761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7.62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31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6"/>
    </mc:Choice>
    <mc:Fallback xmlns="">
      <p:transition spd="slow" advTm="76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212D-2E82-0E45-9068-E6C453A5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87D73-C279-D44B-A9CE-BBE9ECBC9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Increase measurement coverage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From ad exchange perspective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Revenue comparison with traditional real-time bidding</a:t>
            </a:r>
          </a:p>
          <a:p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>
                <a:latin typeface="Avenir Next" panose="020B0503020202020204" pitchFamily="34" charset="0"/>
              </a:rPr>
              <a:t>Privacy-preserving advertising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Browser is in control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Store targeting information locally, send with ad requests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Like </a:t>
            </a:r>
            <a:r>
              <a:rPr lang="en-US" dirty="0" err="1">
                <a:latin typeface="Avenir Next" panose="020B0503020202020204" pitchFamily="34" charset="0"/>
              </a:rPr>
              <a:t>Privad</a:t>
            </a:r>
            <a:r>
              <a:rPr lang="en-US" dirty="0">
                <a:latin typeface="Avenir Next" panose="020B0503020202020204" pitchFamily="34" charset="0"/>
              </a:rPr>
              <a:t>, Brave 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898CB-91C0-9C49-9E22-8A63BF9B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14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2CF0C0-63AD-1D45-B36B-2765673CF1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43"/>
    </mc:Choice>
    <mc:Fallback xmlns="">
      <p:transition spd="slow" advTm="9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069-BB68-4642-9E7C-7AD55A3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  <a:ea typeface="Helvetica Neue Light" panose="02000403000000020004" pitchFamily="2" charset="0"/>
              </a:rPr>
              <a:t>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9ADB-D95C-594B-8D4D-916079FC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Gearing up for the 21</a:t>
            </a:r>
            <a:r>
              <a:rPr lang="en-US" baseline="30000" dirty="0">
                <a:latin typeface="Avenir Next" panose="020B0503020202020204" pitchFamily="34" charset="0"/>
              </a:rPr>
              <a:t>st</a:t>
            </a:r>
            <a:r>
              <a:rPr lang="en-US" dirty="0">
                <a:latin typeface="Avenir Next" panose="020B0503020202020204" pitchFamily="34" charset="0"/>
              </a:rPr>
              <a:t> Century Space Race </a:t>
            </a:r>
            <a:r>
              <a:rPr lang="en-US" sz="1800" dirty="0">
                <a:latin typeface="Avenir Next" panose="020B0503020202020204" pitchFamily="34" charset="0"/>
              </a:rPr>
              <a:t>[</a:t>
            </a:r>
            <a:r>
              <a:rPr lang="en-US" sz="1800" dirty="0" err="1">
                <a:latin typeface="Avenir Next" panose="020B0503020202020204" pitchFamily="34" charset="0"/>
              </a:rPr>
              <a:t>HotNets</a:t>
            </a:r>
            <a:r>
              <a:rPr lang="en-US" sz="1800" dirty="0">
                <a:latin typeface="Avenir Next" panose="020B0503020202020204" pitchFamily="34" charset="0"/>
              </a:rPr>
              <a:t> 2018]</a:t>
            </a:r>
            <a:endParaRPr lang="en-US" dirty="0">
              <a:latin typeface="Avenir Next" panose="020B0503020202020204" pitchFamily="34" charset="0"/>
            </a:endParaRPr>
          </a:p>
          <a:p>
            <a:pPr lvl="1"/>
            <a:r>
              <a:rPr lang="en-US" dirty="0">
                <a:latin typeface="Avenir Next" panose="020B0503020202020204" pitchFamily="34" charset="0"/>
              </a:rPr>
              <a:t>Low-orbit satellites for global Internet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Airplanes for major population centers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BA60-109E-5D4C-9E9E-CC100F39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picture containing map, kite, flying, white&#10;&#10;Description automatically generated">
            <a:extLst>
              <a:ext uri="{FF2B5EF4-FFF2-40B4-BE49-F238E27FC236}">
                <a16:creationId xmlns:a16="http://schemas.microsoft.com/office/drawing/2014/main" id="{5E86E631-DFD7-B44A-9D59-818F702D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10" y="3091083"/>
            <a:ext cx="6428979" cy="327218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916A2C-DB64-0849-A5AD-17981098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8" y="3562920"/>
            <a:ext cx="453761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3069-BB68-4642-9E7C-7AD55A3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  <a:ea typeface="Helvetica Neue Light" panose="02000403000000020004" pitchFamily="2" charset="0"/>
              </a:rPr>
              <a:t>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9ADB-D95C-594B-8D4D-916079FC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cISP</a:t>
            </a:r>
            <a:r>
              <a:rPr lang="en-US" dirty="0">
                <a:latin typeface="Avenir Next" panose="020B0503020202020204" pitchFamily="34" charset="0"/>
              </a:rPr>
              <a:t>: A Speed-of-Light Internet Service Provider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Design proposal for microwave backbone over mainland US and continental Europe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Weekly tests on a microwave path between NY and Chicago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High losses due to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BA60-109E-5D4C-9E9E-CC100F39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6E631-DFD7-B44A-9D59-818F702D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2365201"/>
            <a:ext cx="5453643" cy="3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CD80-A080-7944-9B09-19276513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33D6-F74F-4743-A16E-1E041AFF2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810" cy="4351338"/>
          </a:xfrm>
        </p:spPr>
        <p:txBody>
          <a:bodyPr/>
          <a:lstStyle/>
          <a:p>
            <a:r>
              <a:rPr lang="en-US" dirty="0"/>
              <a:t>Assertion Containing Certificates</a:t>
            </a:r>
          </a:p>
          <a:p>
            <a:pPr lvl="1"/>
            <a:r>
              <a:rPr lang="en-US" dirty="0"/>
              <a:t>Certification verification logic in the certificate itself</a:t>
            </a:r>
          </a:p>
          <a:p>
            <a:pPr lvl="1"/>
            <a:r>
              <a:rPr lang="en-US" dirty="0"/>
              <a:t>Evolvable TLS PKI</a:t>
            </a:r>
          </a:p>
          <a:p>
            <a:pPr lvl="1"/>
            <a:r>
              <a:rPr lang="en-US" dirty="0"/>
              <a:t>Translated a TLS library (</a:t>
            </a:r>
            <a:r>
              <a:rPr lang="en-US" dirty="0" err="1"/>
              <a:t>mBedTLS</a:t>
            </a:r>
            <a:r>
              <a:rPr lang="en-US" dirty="0"/>
              <a:t>) from C to embeddable Prolog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8F7CF-5D78-A044-BB8C-773A1AA9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46ADE8-6575-F744-9640-EE686523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0" y="1825625"/>
            <a:ext cx="6421179" cy="44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974F-CCA0-4988-BCAB-5E32CBE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234"/>
            <a:ext cx="10515600" cy="2310482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HelveticaNeue Thin" pitchFamily="2" charset="0"/>
              </a:rPr>
              <a:t>Thank you!</a:t>
            </a:r>
            <a:br>
              <a:rPr lang="en-US" sz="5400" dirty="0">
                <a:latin typeface="HelveticaNeue Thin" pitchFamily="2" charset="0"/>
              </a:rPr>
            </a:br>
            <a:br>
              <a:rPr lang="en-US" sz="2800" dirty="0">
                <a:latin typeface="HelveticaNeue Thin" pitchFamily="2" charset="0"/>
              </a:rPr>
            </a:br>
            <a:br>
              <a:rPr lang="en-US" sz="2800" dirty="0">
                <a:latin typeface="HelveticaNeue Thin" pitchFamily="2" charset="0"/>
              </a:rPr>
            </a:br>
            <a:r>
              <a:rPr lang="en-US" sz="2800" dirty="0">
                <a:latin typeface="HelveticaNeue Thin" pitchFamily="2" charset="0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3356D-E455-F04B-A4AC-8D6DB71C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18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7258AAA-BEFA-2247-99C7-EC21EDD28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6"/>
    </mc:Choice>
    <mc:Fallback xmlns="">
      <p:transition spd="slow" advTm="10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14EB-5071-4B04-96A5-039D5D89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How (traditional) Real-Time Bidding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CDE3F8-97DA-964D-869B-E384FFB104D8}"/>
              </a:ext>
            </a:extLst>
          </p:cNvPr>
          <p:cNvGrpSpPr/>
          <p:nvPr/>
        </p:nvGrpSpPr>
        <p:grpSpPr>
          <a:xfrm>
            <a:off x="838200" y="5187059"/>
            <a:ext cx="1323975" cy="1285875"/>
            <a:chOff x="5157643" y="3149994"/>
            <a:chExt cx="1323975" cy="1285875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8C28036-E728-4CF9-848D-F4D79E165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643" y="3149994"/>
              <a:ext cx="13239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15492-A6BC-45D9-9140-1B4E730AB806}"/>
                </a:ext>
              </a:extLst>
            </p:cNvPr>
            <p:cNvSpPr txBox="1"/>
            <p:nvPr/>
          </p:nvSpPr>
          <p:spPr>
            <a:xfrm>
              <a:off x="5310231" y="3627316"/>
              <a:ext cx="10066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Browser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3ACCC1-3DF8-408C-A51A-555B56900FF7}"/>
              </a:ext>
            </a:extLst>
          </p:cNvPr>
          <p:cNvSpPr txBox="1"/>
          <p:nvPr/>
        </p:nvSpPr>
        <p:spPr>
          <a:xfrm rot="16200000">
            <a:off x="382430" y="4029026"/>
            <a:ext cx="14236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1. Web request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F746F7-0846-413D-82AA-C0BDCD84EDDA}"/>
              </a:ext>
            </a:extLst>
          </p:cNvPr>
          <p:cNvSpPr txBox="1"/>
          <p:nvPr/>
        </p:nvSpPr>
        <p:spPr>
          <a:xfrm rot="5400000">
            <a:off x="1179630" y="4127432"/>
            <a:ext cx="15659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2. Web response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65E14-3BFA-42E7-83FD-DD861F25A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5" y="1829655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F45CFD7-F074-45B4-94B3-91F2745F0917}"/>
              </a:ext>
            </a:extLst>
          </p:cNvPr>
          <p:cNvSpPr txBox="1"/>
          <p:nvPr/>
        </p:nvSpPr>
        <p:spPr>
          <a:xfrm>
            <a:off x="450741" y="1699269"/>
            <a:ext cx="2086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Publisher Web Server</a:t>
            </a:r>
            <a:endParaRPr lang="en-US" b="1" dirty="0">
              <a:latin typeface="Garamond" panose="020204040303010108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34C578-3171-724F-9BEF-FFDB1CC7AB13}"/>
              </a:ext>
            </a:extLst>
          </p:cNvPr>
          <p:cNvGrpSpPr/>
          <p:nvPr/>
        </p:nvGrpSpPr>
        <p:grpSpPr>
          <a:xfrm>
            <a:off x="6720261" y="1406316"/>
            <a:ext cx="1619351" cy="1453927"/>
            <a:chOff x="1899278" y="4913113"/>
            <a:chExt cx="1619351" cy="145392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25B6130-2D8B-4FF0-87A2-DC1045F6E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967" y="4913113"/>
              <a:ext cx="13239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817304-30AB-4E71-855F-6042E93CDDD4}"/>
                </a:ext>
              </a:extLst>
            </p:cNvPr>
            <p:cNvSpPr txBox="1"/>
            <p:nvPr/>
          </p:nvSpPr>
          <p:spPr>
            <a:xfrm>
              <a:off x="1899278" y="6028486"/>
              <a:ext cx="16193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Ad Exchange 1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CA7F2-103C-DC4D-9D93-DCDF7BC52FE0}"/>
              </a:ext>
            </a:extLst>
          </p:cNvPr>
          <p:cNvGrpSpPr/>
          <p:nvPr/>
        </p:nvGrpSpPr>
        <p:grpSpPr>
          <a:xfrm>
            <a:off x="9739515" y="3091199"/>
            <a:ext cx="1323975" cy="1453927"/>
            <a:chOff x="5157643" y="4913113"/>
            <a:chExt cx="1323975" cy="1453927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3B9F939-36A1-457D-B415-FD51D2AF0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643" y="4913113"/>
              <a:ext cx="13239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4F3DD0-9422-416E-ACE3-7D4C51B3D442}"/>
                </a:ext>
              </a:extLst>
            </p:cNvPr>
            <p:cNvSpPr txBox="1"/>
            <p:nvPr/>
          </p:nvSpPr>
          <p:spPr>
            <a:xfrm>
              <a:off x="5162354" y="6028486"/>
              <a:ext cx="13192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Advertiser(s)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07521C-0007-D24A-8D0E-BD68EB415236}"/>
              </a:ext>
            </a:extLst>
          </p:cNvPr>
          <p:cNvGrpSpPr/>
          <p:nvPr/>
        </p:nvGrpSpPr>
        <p:grpSpPr>
          <a:xfrm>
            <a:off x="9668027" y="5021445"/>
            <a:ext cx="1466953" cy="1453927"/>
            <a:chOff x="8196829" y="4913113"/>
            <a:chExt cx="1466953" cy="145392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9971B22-E2FC-4736-A289-73D2AD225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319" y="4913113"/>
              <a:ext cx="13239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27C8D5-0483-40AD-A217-B447DE00B6A4}"/>
                </a:ext>
              </a:extLst>
            </p:cNvPr>
            <p:cNvSpPr txBox="1"/>
            <p:nvPr/>
          </p:nvSpPr>
          <p:spPr>
            <a:xfrm>
              <a:off x="8196829" y="6028486"/>
              <a:ext cx="1466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Data Broker(s)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15D418-3C28-0547-BB89-69E2F80DE080}"/>
              </a:ext>
            </a:extLst>
          </p:cNvPr>
          <p:cNvGrpSpPr/>
          <p:nvPr/>
        </p:nvGrpSpPr>
        <p:grpSpPr>
          <a:xfrm>
            <a:off x="3975239" y="5153002"/>
            <a:ext cx="1323975" cy="1399279"/>
            <a:chOff x="8196829" y="3130943"/>
            <a:chExt cx="1323975" cy="139927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AEBA8F3-BA39-4957-A9DF-F4AC59529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829" y="3130943"/>
              <a:ext cx="13239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F664FA-5C4D-4060-9113-04595C8E8D4E}"/>
                </a:ext>
              </a:extLst>
            </p:cNvPr>
            <p:cNvSpPr txBox="1"/>
            <p:nvPr/>
          </p:nvSpPr>
          <p:spPr>
            <a:xfrm>
              <a:off x="8272757" y="4191668"/>
              <a:ext cx="10569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Ad Server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6CB907F-3876-4E72-B5C1-BA4FC33846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8590" y="2208479"/>
            <a:ext cx="3646012" cy="2775709"/>
          </a:xfrm>
          <a:prstGeom prst="bentConnector3">
            <a:avLst>
              <a:gd name="adj1" fmla="val 999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4D803B0-077B-4988-968A-1BDFC4341C36}"/>
              </a:ext>
            </a:extLst>
          </p:cNvPr>
          <p:cNvCxnSpPr>
            <a:cxnSpLocks/>
          </p:cNvCxnSpPr>
          <p:nvPr/>
        </p:nvCxnSpPr>
        <p:spPr>
          <a:xfrm flipH="1">
            <a:off x="7937390" y="3442296"/>
            <a:ext cx="202945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65C11A2-A92E-4FD4-8CFD-8DBA0D9FB4FB}"/>
              </a:ext>
            </a:extLst>
          </p:cNvPr>
          <p:cNvCxnSpPr>
            <a:cxnSpLocks/>
          </p:cNvCxnSpPr>
          <p:nvPr/>
        </p:nvCxnSpPr>
        <p:spPr>
          <a:xfrm>
            <a:off x="1997467" y="5664381"/>
            <a:ext cx="21847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22967BF-E1E3-40B9-A664-55E850A264FB}"/>
              </a:ext>
            </a:extLst>
          </p:cNvPr>
          <p:cNvSpPr txBox="1"/>
          <p:nvPr/>
        </p:nvSpPr>
        <p:spPr>
          <a:xfrm>
            <a:off x="2285786" y="5476435"/>
            <a:ext cx="13915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3. Ads Request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46AE93-0F5D-471F-973E-6A8BBD23F304}"/>
              </a:ext>
            </a:extLst>
          </p:cNvPr>
          <p:cNvSpPr txBox="1"/>
          <p:nvPr/>
        </p:nvSpPr>
        <p:spPr>
          <a:xfrm>
            <a:off x="5410083" y="1580282"/>
            <a:ext cx="10599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4. Ad Slots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2A4790-2B74-427A-81C4-89395FF190AB}"/>
              </a:ext>
            </a:extLst>
          </p:cNvPr>
          <p:cNvSpPr txBox="1"/>
          <p:nvPr/>
        </p:nvSpPr>
        <p:spPr>
          <a:xfrm rot="16200000">
            <a:off x="9717519" y="4656989"/>
            <a:ext cx="783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6. User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B63372-A504-9D42-B4F5-DFDD7F54BDD3}"/>
              </a:ext>
            </a:extLst>
          </p:cNvPr>
          <p:cNvCxnSpPr>
            <a:cxnSpLocks/>
          </p:cNvCxnSpPr>
          <p:nvPr/>
        </p:nvCxnSpPr>
        <p:spPr>
          <a:xfrm>
            <a:off x="1774954" y="2941090"/>
            <a:ext cx="0" cy="247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BDDC12-5660-4342-901E-5BEDBA6502A0}"/>
              </a:ext>
            </a:extLst>
          </p:cNvPr>
          <p:cNvCxnSpPr>
            <a:cxnSpLocks/>
          </p:cNvCxnSpPr>
          <p:nvPr/>
        </p:nvCxnSpPr>
        <p:spPr>
          <a:xfrm flipV="1">
            <a:off x="1265903" y="2941091"/>
            <a:ext cx="0" cy="248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62">
            <a:extLst>
              <a:ext uri="{FF2B5EF4-FFF2-40B4-BE49-F238E27FC236}">
                <a16:creationId xmlns:a16="http://schemas.microsoft.com/office/drawing/2014/main" id="{0DE8862A-0C64-A941-98C9-691E906BB0B8}"/>
              </a:ext>
            </a:extLst>
          </p:cNvPr>
          <p:cNvCxnSpPr>
            <a:cxnSpLocks/>
          </p:cNvCxnSpPr>
          <p:nvPr/>
        </p:nvCxnSpPr>
        <p:spPr>
          <a:xfrm rot="10800000">
            <a:off x="7937394" y="1756208"/>
            <a:ext cx="2781321" cy="1580354"/>
          </a:xfrm>
          <a:prstGeom prst="bentConnector3">
            <a:avLst>
              <a:gd name="adj1" fmla="val 177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48">
            <a:extLst>
              <a:ext uri="{FF2B5EF4-FFF2-40B4-BE49-F238E27FC236}">
                <a16:creationId xmlns:a16="http://schemas.microsoft.com/office/drawing/2014/main" id="{6EACACB1-FE46-0D46-A41C-E50ACE5413D3}"/>
              </a:ext>
            </a:extLst>
          </p:cNvPr>
          <p:cNvCxnSpPr>
            <a:cxnSpLocks/>
          </p:cNvCxnSpPr>
          <p:nvPr/>
        </p:nvCxnSpPr>
        <p:spPr>
          <a:xfrm rot="5400000">
            <a:off x="4414650" y="2774088"/>
            <a:ext cx="3083326" cy="2207180"/>
          </a:xfrm>
          <a:prstGeom prst="bentConnector3">
            <a:avLst>
              <a:gd name="adj1" fmla="val 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A02E85B-C11C-044E-8094-23F9DFF77B54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401501" y="4545126"/>
            <a:ext cx="2357" cy="92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62F45DB-7D40-BF47-B537-EF87E6707C7B}"/>
              </a:ext>
            </a:extLst>
          </p:cNvPr>
          <p:cNvGrpSpPr/>
          <p:nvPr/>
        </p:nvGrpSpPr>
        <p:grpSpPr>
          <a:xfrm>
            <a:off x="6720261" y="3046526"/>
            <a:ext cx="1619351" cy="1453927"/>
            <a:chOff x="1899278" y="4913113"/>
            <a:chExt cx="1619351" cy="1453927"/>
          </a:xfrm>
        </p:grpSpPr>
        <p:pic>
          <p:nvPicPr>
            <p:cNvPr id="110" name="Picture 6">
              <a:extLst>
                <a:ext uri="{FF2B5EF4-FFF2-40B4-BE49-F238E27FC236}">
                  <a16:creationId xmlns:a16="http://schemas.microsoft.com/office/drawing/2014/main" id="{D513E4D3-9A5B-7548-8606-9C9B3F68C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967" y="4913113"/>
              <a:ext cx="132397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70648F6-16E7-5940-A241-6CF25A5FFB46}"/>
                </a:ext>
              </a:extLst>
            </p:cNvPr>
            <p:cNvSpPr txBox="1"/>
            <p:nvPr/>
          </p:nvSpPr>
          <p:spPr>
            <a:xfrm>
              <a:off x="1899278" y="6028486"/>
              <a:ext cx="16193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>
                  <a:latin typeface="Garamond" panose="02020404030301010803" pitchFamily="18" charset="0"/>
                </a:rPr>
                <a:t>Ad Exchange 2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17FDA009-C340-C04F-BDFE-16FB0502AD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09282" y="4494002"/>
            <a:ext cx="2855979" cy="1615962"/>
          </a:xfrm>
          <a:prstGeom prst="bentConnector3">
            <a:avLst>
              <a:gd name="adj1" fmla="val -1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3E9253C6-5E77-B547-9EA9-5730C5B443C2}"/>
              </a:ext>
            </a:extLst>
          </p:cNvPr>
          <p:cNvCxnSpPr>
            <a:cxnSpLocks/>
          </p:cNvCxnSpPr>
          <p:nvPr/>
        </p:nvCxnSpPr>
        <p:spPr>
          <a:xfrm flipV="1">
            <a:off x="5033803" y="4494002"/>
            <a:ext cx="2216876" cy="1094469"/>
          </a:xfrm>
          <a:prstGeom prst="bentConnector3">
            <a:avLst>
              <a:gd name="adj1" fmla="val 10017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3E8F7BE-07C6-8045-B90B-41A68DA8D9DC}"/>
              </a:ext>
            </a:extLst>
          </p:cNvPr>
          <p:cNvCxnSpPr>
            <a:cxnSpLocks/>
          </p:cNvCxnSpPr>
          <p:nvPr/>
        </p:nvCxnSpPr>
        <p:spPr>
          <a:xfrm flipH="1">
            <a:off x="1941643" y="6136818"/>
            <a:ext cx="2240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B38D334-D728-46FF-9EF6-FCD3DAE97AE7}"/>
              </a:ext>
            </a:extLst>
          </p:cNvPr>
          <p:cNvSpPr txBox="1"/>
          <p:nvPr/>
        </p:nvSpPr>
        <p:spPr>
          <a:xfrm>
            <a:off x="2298716" y="5940688"/>
            <a:ext cx="13915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11. Final ads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6DD069-AE26-4B48-BAA8-96A5DE3ACA69}"/>
              </a:ext>
            </a:extLst>
          </p:cNvPr>
          <p:cNvSpPr txBox="1"/>
          <p:nvPr/>
        </p:nvSpPr>
        <p:spPr>
          <a:xfrm>
            <a:off x="5571146" y="2153088"/>
            <a:ext cx="7267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8. Bids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6758A52-968E-4C4E-A56A-A95E9E80D775}"/>
              </a:ext>
            </a:extLst>
          </p:cNvPr>
          <p:cNvSpPr txBox="1"/>
          <p:nvPr/>
        </p:nvSpPr>
        <p:spPr>
          <a:xfrm>
            <a:off x="5414951" y="5407410"/>
            <a:ext cx="10551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9. Ad Slots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6F725E7-EA84-6149-9AEF-F8CDC99449FD}"/>
              </a:ext>
            </a:extLst>
          </p:cNvPr>
          <p:cNvSpPr txBox="1"/>
          <p:nvPr/>
        </p:nvSpPr>
        <p:spPr>
          <a:xfrm>
            <a:off x="5523424" y="5946056"/>
            <a:ext cx="8381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10. Bids</a:t>
            </a:r>
          </a:p>
        </p:txBody>
      </p:sp>
      <p:cxnSp>
        <p:nvCxnSpPr>
          <p:cNvPr id="159" name="Connector: Elbow 62">
            <a:extLst>
              <a:ext uri="{FF2B5EF4-FFF2-40B4-BE49-F238E27FC236}">
                <a16:creationId xmlns:a16="http://schemas.microsoft.com/office/drawing/2014/main" id="{A9E44C56-C581-CF40-ABBE-A339836430C2}"/>
              </a:ext>
            </a:extLst>
          </p:cNvPr>
          <p:cNvCxnSpPr>
            <a:cxnSpLocks/>
          </p:cNvCxnSpPr>
          <p:nvPr/>
        </p:nvCxnSpPr>
        <p:spPr>
          <a:xfrm>
            <a:off x="7998447" y="2362132"/>
            <a:ext cx="2110667" cy="953408"/>
          </a:xfrm>
          <a:prstGeom prst="bentConnector3">
            <a:avLst>
              <a:gd name="adj1" fmla="val 100022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2BF3093-640B-DD47-A6A1-6FB581A76D33}"/>
              </a:ext>
            </a:extLst>
          </p:cNvPr>
          <p:cNvCxnSpPr>
            <a:cxnSpLocks/>
          </p:cNvCxnSpPr>
          <p:nvPr/>
        </p:nvCxnSpPr>
        <p:spPr>
          <a:xfrm>
            <a:off x="7989020" y="3993399"/>
            <a:ext cx="19683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09FE5C6D-DB4C-D347-BEF5-12FF4437F76A}"/>
              </a:ext>
            </a:extLst>
          </p:cNvPr>
          <p:cNvSpPr txBox="1"/>
          <p:nvPr/>
        </p:nvSpPr>
        <p:spPr>
          <a:xfrm>
            <a:off x="8323150" y="1585126"/>
            <a:ext cx="1397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5. Bid requests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2708569-3303-9240-BB52-F6273A40A111}"/>
              </a:ext>
            </a:extLst>
          </p:cNvPr>
          <p:cNvSpPr txBox="1"/>
          <p:nvPr/>
        </p:nvSpPr>
        <p:spPr>
          <a:xfrm>
            <a:off x="8292679" y="2153088"/>
            <a:ext cx="14913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7. Bid responses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A956BD-687C-4443-A8DC-D4D18CDB3D67}"/>
              </a:ext>
            </a:extLst>
          </p:cNvPr>
          <p:cNvSpPr txBox="1"/>
          <p:nvPr/>
        </p:nvSpPr>
        <p:spPr>
          <a:xfrm>
            <a:off x="8230713" y="3234339"/>
            <a:ext cx="14373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10. Bid requests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CFFC4BB-0E80-0448-8B70-8075359BC85C}"/>
              </a:ext>
            </a:extLst>
          </p:cNvPr>
          <p:cNvSpPr txBox="1"/>
          <p:nvPr/>
        </p:nvSpPr>
        <p:spPr>
          <a:xfrm>
            <a:off x="8219096" y="3802301"/>
            <a:ext cx="15837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11. Bid responses</a:t>
            </a:r>
          </a:p>
        </p:txBody>
      </p:sp>
      <p:sp>
        <p:nvSpPr>
          <p:cNvPr id="1072" name="Slide Number Placeholder 1071">
            <a:extLst>
              <a:ext uri="{FF2B5EF4-FFF2-40B4-BE49-F238E27FC236}">
                <a16:creationId xmlns:a16="http://schemas.microsoft.com/office/drawing/2014/main" id="{65EB061D-A7D3-8D44-86FD-3CC373A2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3823" y="6381064"/>
            <a:ext cx="2743200" cy="365125"/>
          </a:xfrm>
        </p:spPr>
        <p:txBody>
          <a:bodyPr/>
          <a:lstStyle/>
          <a:p>
            <a:fld id="{3FFEA53C-E6DD-42FD-806F-45D18D4EA8D6}" type="slidenum">
              <a:rPr lang="en-US" smtClean="0"/>
              <a:t>2</a:t>
            </a:fld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0563ECB-0627-B443-AC81-0B8BC243F7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0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02"/>
    </mc:Choice>
    <mc:Fallback xmlns="">
      <p:transition spd="slow" advTm="11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5" grpId="0" animBg="1"/>
      <p:bldP spid="27" grpId="0" animBg="1"/>
      <p:bldP spid="42" grpId="0"/>
      <p:bldP spid="94" grpId="0" animBg="1"/>
      <p:bldP spid="95" grpId="0" animBg="1"/>
      <p:bldP spid="97" grpId="0"/>
      <p:bldP spid="100" grpId="0" animBg="1"/>
      <p:bldP spid="96" grpId="0" animBg="1"/>
      <p:bldP spid="149" grpId="0" animBg="1"/>
      <p:bldP spid="150" grpId="0" animBg="1"/>
      <p:bldP spid="170" grpId="0" animBg="1"/>
      <p:bldP spid="171" grpId="0" animBg="1"/>
      <p:bldP spid="174" grpId="0" animBg="1"/>
      <p:bldP spid="1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14EB-5071-4B04-96A5-039D5D89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How Header Bidding Works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65E14-3BFA-42E7-83FD-DD861F25A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92" y="1679998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5B6130-2D8B-4FF0-87A2-DC1045F6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82" y="4748042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28036-E728-4CF9-848D-F4D79E16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58" y="2984923"/>
            <a:ext cx="13239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3B9F939-36A1-457D-B415-FD51D2AF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58" y="4748042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9971B22-E2FC-4736-A289-73D2AD225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4" y="4748042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AEBA8F3-BA39-4957-A9DF-F4AC5952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944" y="2965872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15492-A6BC-45D9-9140-1B4E730AB806}"/>
              </a:ext>
            </a:extLst>
          </p:cNvPr>
          <p:cNvSpPr txBox="1"/>
          <p:nvPr/>
        </p:nvSpPr>
        <p:spPr>
          <a:xfrm>
            <a:off x="5680346" y="3462245"/>
            <a:ext cx="10066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Browser</a:t>
            </a:r>
            <a:endParaRPr lang="en-US" b="1" dirty="0">
              <a:latin typeface="Garamond" panose="02020404030301010803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4C368D-E856-4832-9982-E685B393A930}"/>
              </a:ext>
            </a:extLst>
          </p:cNvPr>
          <p:cNvGrpSpPr/>
          <p:nvPr/>
        </p:nvGrpSpPr>
        <p:grpSpPr>
          <a:xfrm>
            <a:off x="3656769" y="1885851"/>
            <a:ext cx="2809346" cy="1343836"/>
            <a:chOff x="3286654" y="2085165"/>
            <a:chExt cx="2809346" cy="1343836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79882AA-7167-4E25-BDE0-7C7AC30F08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86654" y="2254442"/>
              <a:ext cx="2809346" cy="1174559"/>
            </a:xfrm>
            <a:prstGeom prst="bentConnector3">
              <a:avLst>
                <a:gd name="adj1" fmla="val -1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3ACCC1-3DF8-408C-A51A-555B56900FF7}"/>
                </a:ext>
              </a:extLst>
            </p:cNvPr>
            <p:cNvSpPr txBox="1"/>
            <p:nvPr/>
          </p:nvSpPr>
          <p:spPr>
            <a:xfrm>
              <a:off x="3546005" y="2085165"/>
              <a:ext cx="17754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1. Webpage request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27BA81-AECB-4EF5-8DA5-A3BDC3292E74}"/>
              </a:ext>
            </a:extLst>
          </p:cNvPr>
          <p:cNvGrpSpPr/>
          <p:nvPr/>
        </p:nvGrpSpPr>
        <p:grpSpPr>
          <a:xfrm>
            <a:off x="3682663" y="2403106"/>
            <a:ext cx="2299687" cy="826580"/>
            <a:chOff x="4528892" y="1338948"/>
            <a:chExt cx="2299687" cy="826580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E47533B-B874-42F4-91D3-519E0E1D7563}"/>
                </a:ext>
              </a:extLst>
            </p:cNvPr>
            <p:cNvCxnSpPr>
              <a:cxnSpLocks/>
            </p:cNvCxnSpPr>
            <p:nvPr/>
          </p:nvCxnSpPr>
          <p:spPr>
            <a:xfrm>
              <a:off x="4528892" y="1523831"/>
              <a:ext cx="2299687" cy="641697"/>
            </a:xfrm>
            <a:prstGeom prst="bentConnector3">
              <a:avLst>
                <a:gd name="adj1" fmla="val 9997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F746F7-0846-413D-82AA-C0BDCD84EDDA}"/>
                </a:ext>
              </a:extLst>
            </p:cNvPr>
            <p:cNvSpPr txBox="1"/>
            <p:nvPr/>
          </p:nvSpPr>
          <p:spPr>
            <a:xfrm>
              <a:off x="4776258" y="1338948"/>
              <a:ext cx="17754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2.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javascript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45CFD7-F074-45B4-94B3-91F2745F0917}"/>
              </a:ext>
            </a:extLst>
          </p:cNvPr>
          <p:cNvSpPr txBox="1"/>
          <p:nvPr/>
        </p:nvSpPr>
        <p:spPr>
          <a:xfrm>
            <a:off x="2004674" y="1538977"/>
            <a:ext cx="214878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Publisher Web Server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817304-30AB-4E71-855F-6042E93CDDD4}"/>
              </a:ext>
            </a:extLst>
          </p:cNvPr>
          <p:cNvSpPr txBox="1"/>
          <p:nvPr/>
        </p:nvSpPr>
        <p:spPr>
          <a:xfrm>
            <a:off x="2269394" y="5863415"/>
            <a:ext cx="154315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Ad Exchange 1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F3DD0-9422-416E-ACE3-7D4C51B3D442}"/>
              </a:ext>
            </a:extLst>
          </p:cNvPr>
          <p:cNvSpPr txBox="1"/>
          <p:nvPr/>
        </p:nvSpPr>
        <p:spPr>
          <a:xfrm>
            <a:off x="5532469" y="5863415"/>
            <a:ext cx="1319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Advertiser(s)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27C8D5-0483-40AD-A217-B447DE00B6A4}"/>
              </a:ext>
            </a:extLst>
          </p:cNvPr>
          <p:cNvSpPr txBox="1"/>
          <p:nvPr/>
        </p:nvSpPr>
        <p:spPr>
          <a:xfrm>
            <a:off x="8566944" y="5863415"/>
            <a:ext cx="14669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Data Broker(s)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F664FA-5C4D-4060-9113-04595C8E8D4E}"/>
              </a:ext>
            </a:extLst>
          </p:cNvPr>
          <p:cNvSpPr txBox="1"/>
          <p:nvPr/>
        </p:nvSpPr>
        <p:spPr>
          <a:xfrm>
            <a:off x="8696828" y="2893655"/>
            <a:ext cx="10569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Ad Server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6CB907F-3876-4E72-B5C1-BA4FC33846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199" y="3397350"/>
            <a:ext cx="3006442" cy="1655529"/>
          </a:xfrm>
          <a:prstGeom prst="bentConnector3">
            <a:avLst>
              <a:gd name="adj1" fmla="val 999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29B461B0-266F-470D-9A00-5F7BC87D6562}"/>
              </a:ext>
            </a:extLst>
          </p:cNvPr>
          <p:cNvCxnSpPr>
            <a:cxnSpLocks/>
          </p:cNvCxnSpPr>
          <p:nvPr/>
        </p:nvCxnSpPr>
        <p:spPr>
          <a:xfrm>
            <a:off x="3482431" y="5170327"/>
            <a:ext cx="2268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4D803B0-077B-4988-968A-1BDFC4341C36}"/>
              </a:ext>
            </a:extLst>
          </p:cNvPr>
          <p:cNvCxnSpPr>
            <a:cxnSpLocks/>
          </p:cNvCxnSpPr>
          <p:nvPr/>
        </p:nvCxnSpPr>
        <p:spPr>
          <a:xfrm flipH="1">
            <a:off x="6687025" y="5405219"/>
            <a:ext cx="2223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3C3D83-A9CC-41D3-91E7-7229879AA0C9}"/>
              </a:ext>
            </a:extLst>
          </p:cNvPr>
          <p:cNvCxnSpPr>
            <a:cxnSpLocks/>
          </p:cNvCxnSpPr>
          <p:nvPr/>
        </p:nvCxnSpPr>
        <p:spPr>
          <a:xfrm flipH="1">
            <a:off x="3482431" y="5683453"/>
            <a:ext cx="2223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9863342-838C-41B9-96B5-6A65DC607DCC}"/>
              </a:ext>
            </a:extLst>
          </p:cNvPr>
          <p:cNvCxnSpPr>
            <a:cxnSpLocks/>
          </p:cNvCxnSpPr>
          <p:nvPr/>
        </p:nvCxnSpPr>
        <p:spPr>
          <a:xfrm flipV="1">
            <a:off x="3348209" y="3865694"/>
            <a:ext cx="2402432" cy="1128466"/>
          </a:xfrm>
          <a:prstGeom prst="bentConnector3">
            <a:avLst>
              <a:gd name="adj1" fmla="val 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65C11A2-A92E-4FD4-8CFD-8DBA0D9FB4FB}"/>
              </a:ext>
            </a:extLst>
          </p:cNvPr>
          <p:cNvCxnSpPr>
            <a:cxnSpLocks/>
          </p:cNvCxnSpPr>
          <p:nvPr/>
        </p:nvCxnSpPr>
        <p:spPr>
          <a:xfrm>
            <a:off x="6603135" y="3397350"/>
            <a:ext cx="21847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CB4BCF-A19A-406F-9CCA-0CA719A305E6}"/>
              </a:ext>
            </a:extLst>
          </p:cNvPr>
          <p:cNvCxnSpPr>
            <a:cxnSpLocks/>
          </p:cNvCxnSpPr>
          <p:nvPr/>
        </p:nvCxnSpPr>
        <p:spPr>
          <a:xfrm flipH="1">
            <a:off x="6603135" y="3865693"/>
            <a:ext cx="21847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22967BF-E1E3-40B9-A664-55E850A264FB}"/>
              </a:ext>
            </a:extLst>
          </p:cNvPr>
          <p:cNvSpPr txBox="1"/>
          <p:nvPr/>
        </p:nvSpPr>
        <p:spPr>
          <a:xfrm>
            <a:off x="4256661" y="3208330"/>
            <a:ext cx="10944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3. Ad Slots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46AE93-0F5D-471F-973E-6A8BBD23F304}"/>
              </a:ext>
            </a:extLst>
          </p:cNvPr>
          <p:cNvSpPr txBox="1"/>
          <p:nvPr/>
        </p:nvSpPr>
        <p:spPr>
          <a:xfrm>
            <a:off x="3935747" y="5001050"/>
            <a:ext cx="1397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4. Bid requests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6DD069-AE26-4B48-BAA8-96A5DE3ACA69}"/>
              </a:ext>
            </a:extLst>
          </p:cNvPr>
          <p:cNvSpPr txBox="1"/>
          <p:nvPr/>
        </p:nvSpPr>
        <p:spPr>
          <a:xfrm>
            <a:off x="3888744" y="5514176"/>
            <a:ext cx="14913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6. Bid responses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2A4790-2B74-427A-81C4-89395FF190AB}"/>
              </a:ext>
            </a:extLst>
          </p:cNvPr>
          <p:cNvSpPr txBox="1"/>
          <p:nvPr/>
        </p:nvSpPr>
        <p:spPr>
          <a:xfrm>
            <a:off x="7148373" y="5235942"/>
            <a:ext cx="11983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5. User Data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160E85-FDA4-4191-9B97-41516C388626}"/>
              </a:ext>
            </a:extLst>
          </p:cNvPr>
          <p:cNvSpPr txBox="1"/>
          <p:nvPr/>
        </p:nvSpPr>
        <p:spPr>
          <a:xfrm>
            <a:off x="4427979" y="3692894"/>
            <a:ext cx="7977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7. Bids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24ADB6-F7D8-49C2-BE35-7A4BCB089FD9}"/>
              </a:ext>
            </a:extLst>
          </p:cNvPr>
          <p:cNvSpPr txBox="1"/>
          <p:nvPr/>
        </p:nvSpPr>
        <p:spPr>
          <a:xfrm>
            <a:off x="6981617" y="3208330"/>
            <a:ext cx="14048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8. Highest bids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B38D334-D728-46FF-9EF6-FCD3DAE97AE7}"/>
              </a:ext>
            </a:extLst>
          </p:cNvPr>
          <p:cNvSpPr txBox="1"/>
          <p:nvPr/>
        </p:nvSpPr>
        <p:spPr>
          <a:xfrm>
            <a:off x="7033506" y="3692894"/>
            <a:ext cx="11983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9. Final 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8561B-8A46-784B-A830-2FBB2E3D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01969"/>
            <a:ext cx="2743200" cy="365125"/>
          </a:xfrm>
        </p:spPr>
        <p:txBody>
          <a:bodyPr/>
          <a:lstStyle/>
          <a:p>
            <a:fld id="{3FFEA53C-E6DD-42FD-806F-45D18D4EA8D6}" type="slidenum">
              <a:rPr lang="en-US" smtClean="0"/>
              <a:t>3</a:t>
            </a:fld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4AB6DA03-818F-CC4D-BEBF-CDC9B04D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18" y="4748042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435534-1E41-FE48-B35F-5EA12128C736}"/>
              </a:ext>
            </a:extLst>
          </p:cNvPr>
          <p:cNvSpPr txBox="1"/>
          <p:nvPr/>
        </p:nvSpPr>
        <p:spPr>
          <a:xfrm>
            <a:off x="749801" y="5874100"/>
            <a:ext cx="161935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Ad Exchange 2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872DC34-C0B3-F04A-80B5-6E8B8AED2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9840" y="4270796"/>
            <a:ext cx="1484358" cy="730254"/>
          </a:xfrm>
          <a:prstGeom prst="bentConnector3">
            <a:avLst>
              <a:gd name="adj1" fmla="val 999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9BC800-3248-0D43-B95B-693AA7AF18D3}"/>
              </a:ext>
            </a:extLst>
          </p:cNvPr>
          <p:cNvCxnSpPr/>
          <p:nvPr/>
        </p:nvCxnSpPr>
        <p:spPr>
          <a:xfrm flipV="1">
            <a:off x="1909482" y="4554071"/>
            <a:ext cx="1438727" cy="440089"/>
          </a:xfrm>
          <a:prstGeom prst="bentConnector3">
            <a:avLst>
              <a:gd name="adj1" fmla="val 15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3B7CCF0-D1DA-0646-B9F5-B6557290A7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3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73"/>
    </mc:Choice>
    <mc:Fallback xmlns="">
      <p:transition spd="slow" advTm="7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2" grpId="0"/>
      <p:bldP spid="45" grpId="0" animBg="1"/>
      <p:bldP spid="46" grpId="0" animBg="1"/>
      <p:bldP spid="47" grpId="0" animBg="1"/>
      <p:bldP spid="48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1789-3E33-C04C-A341-1A264CDA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Header Bidding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C011-6151-734C-87EF-3EF9CA8B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Started in 2013 to take wrestle control back from big players (Google)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Waterfall model used to favor particular exchanges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 process guarantees fairness for all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May increase revenue because more buyers can bid</a:t>
            </a:r>
          </a:p>
          <a:p>
            <a:pPr marL="457200" lvl="1" indent="0">
              <a:buNone/>
            </a:pPr>
            <a:endParaRPr lang="en-US" sz="2000" dirty="0">
              <a:latin typeface="Avenir Next" panose="020B05030202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80.2% adoption among top 1K publishers</a:t>
            </a:r>
          </a:p>
          <a:p>
            <a:r>
              <a:rPr lang="en-US" sz="2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Online advertising is a $300 billion industry</a:t>
            </a:r>
          </a:p>
          <a:p>
            <a:endParaRPr lang="en-US" sz="2400" dirty="0">
              <a:latin typeface="Avenir Next" panose="020B05030202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Latency-critical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54285-05FE-FE46-A07B-71EB8796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4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F57C97-73A1-2F4B-8423-45C729904E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12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8"/>
    </mc:Choice>
    <mc:Fallback xmlns="">
      <p:transition spd="slow" advTm="5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9667-3C38-1D4C-A279-02D99451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CFE60-3341-924D-BCC3-3424184B0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venir Next" panose="020B0503020202020204" pitchFamily="34" charset="0"/>
              </a:rPr>
              <a:t>Only one measurement study on header bidding: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Scraping instead of real user data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Single vantage point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Unrealistic bids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Less focus on latency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“Non-Viable Performance Overheads”</a:t>
            </a:r>
          </a:p>
          <a:p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Using real data and a deeper dive into latency, we show that latency overheads are not fundamental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980A2-5B5C-4646-A87D-966032C2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C3C12A-45B0-6D46-A554-D586566B7AAE}"/>
              </a:ext>
            </a:extLst>
          </p:cNvPr>
          <p:cNvCxnSpPr>
            <a:cxnSpLocks/>
          </p:cNvCxnSpPr>
          <p:nvPr/>
        </p:nvCxnSpPr>
        <p:spPr>
          <a:xfrm>
            <a:off x="3078480" y="4409951"/>
            <a:ext cx="6045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D1EEFB-E97A-D846-9862-CA7EDD561D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08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01"/>
    </mc:Choice>
    <mc:Fallback xmlns="">
      <p:transition spd="slow" advTm="55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C9C0-B6F1-46AA-9BEF-C374951C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What was measured?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92EC-E4C2-4A7B-95CC-3CFDE347E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2672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" panose="020B0503020202020204" pitchFamily="34" charset="0"/>
              </a:rPr>
              <a:t>Browser extension</a:t>
            </a:r>
            <a:r>
              <a:rPr lang="en-US" sz="2400" baseline="30000" dirty="0">
                <a:latin typeface="Avenir Next" panose="020B0503020202020204" pitchFamily="34" charset="0"/>
              </a:rPr>
              <a:t>1</a:t>
            </a:r>
            <a:r>
              <a:rPr lang="en-US" sz="2400" dirty="0">
                <a:latin typeface="Avenir Next" panose="020B0503020202020204" pitchFamily="34" charset="0"/>
              </a:rPr>
              <a:t> for Firefox and Chrome measures: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Prebid.js library logs for ad slots, exchanges and bids</a:t>
            </a:r>
          </a:p>
          <a:p>
            <a:pPr lvl="1"/>
            <a:r>
              <a:rPr lang="en-US" sz="2000" dirty="0" err="1">
                <a:latin typeface="Avenir Next" panose="020B0503020202020204" pitchFamily="34" charset="0"/>
              </a:rPr>
              <a:t>PerformanceTiming</a:t>
            </a:r>
            <a:r>
              <a:rPr lang="en-US" sz="2000" dirty="0">
                <a:latin typeface="Avenir Next" panose="020B0503020202020204" pitchFamily="34" charset="0"/>
              </a:rPr>
              <a:t> API for timing breakdown of bid requests and responses</a:t>
            </a:r>
          </a:p>
          <a:p>
            <a:pPr lvl="1"/>
            <a:r>
              <a:rPr lang="en-US" sz="2000" dirty="0" err="1">
                <a:latin typeface="Avenir Next" panose="020B0503020202020204" pitchFamily="34" charset="0"/>
              </a:rPr>
              <a:t>WebExtensions</a:t>
            </a:r>
            <a:r>
              <a:rPr lang="en-US" sz="2000" dirty="0">
                <a:latin typeface="Avenir Next" panose="020B0503020202020204" pitchFamily="34" charset="0"/>
              </a:rPr>
              <a:t> API for IP addresses of ad exchanges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Domain name of page visited</a:t>
            </a:r>
          </a:p>
          <a:p>
            <a:pPr lvl="1"/>
            <a:r>
              <a:rPr lang="en-US" sz="2000" dirty="0">
                <a:latin typeface="Avenir Next" panose="020B0503020202020204" pitchFamily="34" charset="0"/>
              </a:rPr>
              <a:t>Users’ city-level location</a:t>
            </a:r>
          </a:p>
          <a:p>
            <a:pPr lvl="1"/>
            <a:endParaRPr lang="en-US" sz="2000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venir Next" panose="020B0503020202020204" pitchFamily="34" charset="0"/>
              </a:rPr>
              <a:t>Privacy of users considered – IRB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7DAEE-7DA7-4271-AE95-70438A997F5D}"/>
              </a:ext>
            </a:extLst>
          </p:cNvPr>
          <p:cNvSpPr txBox="1"/>
          <p:nvPr/>
        </p:nvSpPr>
        <p:spPr>
          <a:xfrm>
            <a:off x="285225" y="6311900"/>
            <a:ext cx="690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Extension source code and dataset available: </a:t>
            </a:r>
            <a:r>
              <a:rPr lang="en-US" dirty="0">
                <a:hlinkClick r:id="rId6"/>
              </a:rPr>
              <a:t>https://myadprice.github.io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9FB1031-FFFA-4D7A-A54D-71D622DA3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945903"/>
              </p:ext>
            </p:extLst>
          </p:nvPr>
        </p:nvGraphicFramePr>
        <p:xfrm>
          <a:off x="7860484" y="1932333"/>
          <a:ext cx="3493316" cy="42446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46658">
                  <a:extLst>
                    <a:ext uri="{9D8B030D-6E8A-4147-A177-3AD203B41FA5}">
                      <a16:colId xmlns:a16="http://schemas.microsoft.com/office/drawing/2014/main" val="319621851"/>
                    </a:ext>
                  </a:extLst>
                </a:gridCol>
                <a:gridCol w="1746658">
                  <a:extLst>
                    <a:ext uri="{9D8B030D-6E8A-4147-A177-3AD203B41FA5}">
                      <a16:colId xmlns:a16="http://schemas.microsoft.com/office/drawing/2014/main" val="3990937868"/>
                    </a:ext>
                  </a:extLst>
                </a:gridCol>
              </a:tblGrid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30958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≈ 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28973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96191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463260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449078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Websites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256983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Ad exchanges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64728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Page visits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103,821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685953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Auctions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393,400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87593"/>
                  </a:ext>
                </a:extLst>
              </a:tr>
              <a:tr h="424463">
                <a:tc>
                  <a:txBody>
                    <a:bodyPr/>
                    <a:lstStyle/>
                    <a:p>
                      <a:r>
                        <a:rPr lang="en-US" dirty="0"/>
                        <a:t>Bids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462,075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521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60DC6-9038-D745-85B0-218AFAA7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60C063-6818-3049-8FA9-14149176A1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72"/>
    </mc:Choice>
    <mc:Fallback xmlns="">
      <p:transition spd="slow" advTm="10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Revenue-Latency Tradeoff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8F20E-0AE3-45A3-8E9B-E1D11D4E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3" y="4001294"/>
            <a:ext cx="4291347" cy="2580529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D549CEBB-2887-4975-ACC9-E4BC51608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53" y="1420764"/>
            <a:ext cx="4291347" cy="25805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634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Does it make sense to contact as many exchanges as possible?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Publishers are conservative: ~60% contact at most 4 exchanges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All bids are not the same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Median winning CPM is $1.15, while median non-winning is $0.35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45447-4D0D-C04A-B5CD-A54EFBB8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7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D99EC32-8DFC-CB40-B773-6B2FEC5B9A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39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51"/>
    </mc:Choice>
    <mc:Fallback xmlns="">
      <p:transition spd="slow" advTm="7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549CEBB-2887-4975-ACC9-E4BC51608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3" y="3915206"/>
            <a:ext cx="4291347" cy="2574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 Thin" pitchFamily="2" charset="0"/>
              </a:rPr>
              <a:t>The Revenue-Latency Tradeoff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8F20E-0AE3-45A3-8E9B-E1D11D4EF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2" y="1423625"/>
            <a:ext cx="4291347" cy="257480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Contacting more exchanges increases CPM for an ad slot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Going from 1 to 8 exchanges doubles median CPM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But also increases auction duration</a:t>
            </a:r>
          </a:p>
          <a:p>
            <a:r>
              <a:rPr lang="en-US" sz="2400" dirty="0">
                <a:latin typeface="Avenir Next" panose="020B0503020202020204" pitchFamily="34" charset="0"/>
              </a:rPr>
              <a:t>Delay in showing ads = bad user experience, perhaps lower click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A0EB4-834E-1C4E-9540-05A4FD7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8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525B82-5344-E647-BF0C-B3F36C185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963.39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5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0"/>
    </mc:Choice>
    <mc:Fallback xmlns="">
      <p:transition spd="slow" advTm="10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276-5179-479B-BFC6-E30A3E36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Latency Breakdown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49CEBB-2887-4975-ACC9-E4BC51608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55" y="3912346"/>
            <a:ext cx="4291345" cy="25805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8BF3C-8FF2-4093-9DCB-6BEB9CD9F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Avenir Next" panose="020B0503020202020204" pitchFamily="34" charset="0"/>
              </a:rPr>
              <a:t>Time wasted on waiting for bids that will probably not alter the auction result</a:t>
            </a:r>
          </a:p>
          <a:p>
            <a:endParaRPr lang="en-US" sz="2600" dirty="0">
              <a:latin typeface="Avenir Next" panose="020B0503020202020204" pitchFamily="34" charset="0"/>
            </a:endParaRPr>
          </a:p>
          <a:p>
            <a:r>
              <a:rPr lang="en-US" sz="2600" dirty="0">
                <a:latin typeface="Avenir Next" panose="020B0503020202020204" pitchFamily="34" charset="0"/>
              </a:rPr>
              <a:t>Prioritizing other content, inefficient JavaScript implementations, even synchronous.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Contributes 174ms in the median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D6066-CEBC-443F-A6DB-007473F42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54" y="1162812"/>
            <a:ext cx="4291346" cy="258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3B4F4-493E-D54C-A446-86B5A79D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EA53C-E6DD-42FD-806F-45D18D4EA8D6}" type="slidenum">
              <a:rPr lang="en-US" smtClean="0"/>
              <a:t>9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298374-A8DB-B742-9A6C-F22AD3306F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6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00"/>
    </mc:Choice>
    <mc:Fallback xmlns="">
      <p:transition spd="slow" advTm="15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0.5|3.4|7.3|7|7.2|14|6|7.7|8.5|2.8|3.4|8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6.6|18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7.3|6.3|2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4.7|9.7|6.2|2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3|6|11.4|3.8|3|4.5|3.8|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9.7|5.2|8.3|7.4|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6.2|6.9|7.1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6.2|6|7.5|5.9|3.2|3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6.8|4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HelveticaNeue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6579</TotalTime>
  <Words>1221</Words>
  <Application>Microsoft Macintosh PowerPoint</Application>
  <PresentationFormat>Widescreen</PresentationFormat>
  <Paragraphs>279</Paragraphs>
  <Slides>18</Slides>
  <Notes>12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Avenir Next</vt:lpstr>
      <vt:lpstr>Calibri</vt:lpstr>
      <vt:lpstr>Consolas</vt:lpstr>
      <vt:lpstr>Garamond</vt:lpstr>
      <vt:lpstr>Helvetica Neue Thin</vt:lpstr>
      <vt:lpstr>HelveticaNeue</vt:lpstr>
      <vt:lpstr>HelveticaNeue Thin</vt:lpstr>
      <vt:lpstr>Office Theme</vt:lpstr>
      <vt:lpstr>Untangling Header Bidding Lore</vt:lpstr>
      <vt:lpstr>How (traditional) Real-Time Bidding Works</vt:lpstr>
      <vt:lpstr>How Header Bidding Works</vt:lpstr>
      <vt:lpstr>Header Bidding Background</vt:lpstr>
      <vt:lpstr>Previous work</vt:lpstr>
      <vt:lpstr>What was measured? How?</vt:lpstr>
      <vt:lpstr>The Revenue-Latency Tradeoff</vt:lpstr>
      <vt:lpstr>The Revenue-Latency Tradeoff</vt:lpstr>
      <vt:lpstr>Latency Breakdown</vt:lpstr>
      <vt:lpstr>Latency Breakdown</vt:lpstr>
      <vt:lpstr>Exchange Infrastructure</vt:lpstr>
      <vt:lpstr>Exchange Infrastructure</vt:lpstr>
      <vt:lpstr>Conclusions</vt:lpstr>
      <vt:lpstr>Future Work</vt:lpstr>
      <vt:lpstr>Other Projects</vt:lpstr>
      <vt:lpstr>Other Projects</vt:lpstr>
      <vt:lpstr>Other Projects</vt:lpstr>
      <vt:lpstr>Thank you!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Untangling Header Bidding Lore</dc:title>
  <dc:creator>Waqar Aqeel</dc:creator>
  <cp:lastModifiedBy>Waqar Aqeel</cp:lastModifiedBy>
  <cp:revision>76</cp:revision>
  <dcterms:created xsi:type="dcterms:W3CDTF">2020-02-19T00:30:54Z</dcterms:created>
  <dcterms:modified xsi:type="dcterms:W3CDTF">2020-04-03T17:05:03Z</dcterms:modified>
</cp:coreProperties>
</file>